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71" r:id="rId2"/>
    <p:sldId id="272" r:id="rId3"/>
    <p:sldId id="273" r:id="rId4"/>
    <p:sldId id="266" r:id="rId5"/>
    <p:sldId id="267" r:id="rId6"/>
    <p:sldId id="258" r:id="rId7"/>
    <p:sldId id="278" r:id="rId8"/>
    <p:sldId id="259" r:id="rId9"/>
    <p:sldId id="265" r:id="rId10"/>
    <p:sldId id="268" r:id="rId11"/>
    <p:sldId id="260" r:id="rId12"/>
    <p:sldId id="269" r:id="rId13"/>
    <p:sldId id="270" r:id="rId14"/>
    <p:sldId id="274" r:id="rId15"/>
    <p:sldId id="275" r:id="rId16"/>
    <p:sldId id="276" r:id="rId17"/>
    <p:sldId id="277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6405"/>
  </p:normalViewPr>
  <p:slideViewPr>
    <p:cSldViewPr snapToGrid="0">
      <p:cViewPr varScale="1">
        <p:scale>
          <a:sx n="131" d="100"/>
          <a:sy n="131" d="100"/>
        </p:scale>
        <p:origin x="37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8EE23-DC38-E169-EB31-D174161D26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43B452-E839-BA8B-52FF-7FE5EC8D3B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20D0D8-0855-F7FA-7ED8-30E458AFE3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277D1-918B-0546-A665-7316A2BDD166}" type="datetimeFigureOut">
              <a:rPr lang="en-US" smtClean="0"/>
              <a:t>10/26/23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156BAA-FE28-6633-758F-CEE7DFDACF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049087-C8B7-DE04-C7D5-85DE83CF14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1C96A-D801-0749-8CBE-FADC0D5A7B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285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F553E1-FB84-3AC9-61E0-D6CBD8D23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DAF404-EADE-91C4-01AE-1E5F17E178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761E96-FA4A-5DE0-D1B8-D0021FA6F0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277D1-918B-0546-A665-7316A2BDD166}" type="datetimeFigureOut">
              <a:rPr lang="en-US" smtClean="0"/>
              <a:t>10/26/23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1F4986-13B4-DD8A-3B8F-855591BBBC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71052A-7EE7-8558-1D9E-74B7B5EDF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1C96A-D801-0749-8CBE-FADC0D5A7B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4416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8B0BA1F-A5D0-B0B1-76D0-4AE9E5B89D5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8AFBE5-D68B-9DC3-FD29-156E006E8D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F69E3C-0036-54D3-FC27-BA82DCFF3A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277D1-918B-0546-A665-7316A2BDD166}" type="datetimeFigureOut">
              <a:rPr lang="en-US" smtClean="0"/>
              <a:t>10/26/23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94BAE6-9A7C-B2AB-1754-1AF6E6FE55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4E53A5-9561-278B-80A9-91567B8713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1C96A-D801-0749-8CBE-FADC0D5A7B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0216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FABB22-FEBC-6D2C-8D40-5271B3E0CB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81F4E5-8777-C951-FB18-02FA113EF2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78A848-F104-F5A1-759A-A9950D9C9A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277D1-918B-0546-A665-7316A2BDD166}" type="datetimeFigureOut">
              <a:rPr lang="en-US" smtClean="0"/>
              <a:t>10/26/23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6D8499-CCA6-0C28-B654-EDA23E86D3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4FACD1-F960-15A8-A912-4B950CF48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1C96A-D801-0749-8CBE-FADC0D5A7B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301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D1CBE7-DBA5-8D21-9022-1107E9BF1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F42D7A-5D3F-F2CF-69C4-EDD62B84BC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C6F870-3603-4DB4-20FA-2B76FE56C0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277D1-918B-0546-A665-7316A2BDD166}" type="datetimeFigureOut">
              <a:rPr lang="en-US" smtClean="0"/>
              <a:t>10/26/23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DA7D74-D7AA-68A4-BB8E-1C4B2DA33C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C74C4F-2C2D-F608-F9B3-14C2A0F17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1C96A-D801-0749-8CBE-FADC0D5A7B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9399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ADD3BD-D2E4-0B18-BA99-4F5E9A63D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67F812-8AFF-273C-A7F1-C2D0A9E6F4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A29A99-5E36-1E68-1143-F9FFA0D9DB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9C0F52-8521-B2BB-A7A9-2DC7E3FA02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277D1-918B-0546-A665-7316A2BDD166}" type="datetimeFigureOut">
              <a:rPr lang="en-US" smtClean="0"/>
              <a:t>10/26/23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C81ED0-A810-13A5-61F1-2F6D0CE5CB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C3371F-7BDB-83B6-DD46-123AFFB9F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1C96A-D801-0749-8CBE-FADC0D5A7B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4271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D0A09-6B2B-6E9E-C5FE-5E1803382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C5279A-8A23-D035-F3DE-0533F3A300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028AF5-A630-18E5-4144-83F4B95009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DFBBDC8-69F5-F0BE-D69C-036C3605076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682F9C2-C325-EB5B-1250-2AE9D2792B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1845DEE-031D-6857-DA7D-72EC01DAC9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277D1-918B-0546-A665-7316A2BDD166}" type="datetimeFigureOut">
              <a:rPr lang="en-US" smtClean="0"/>
              <a:t>10/26/23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797AE3F-46AC-F83F-D2E5-BD8A71B722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A513114-5143-6F79-1302-497FC2B4D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1C96A-D801-0749-8CBE-FADC0D5A7B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8061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053128-7F1E-44D4-E5E9-3E70E90BD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56C1CF-358A-8BDB-F967-8BCB00767D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277D1-918B-0546-A665-7316A2BDD166}" type="datetimeFigureOut">
              <a:rPr lang="en-US" smtClean="0"/>
              <a:t>10/26/23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689F58-8C92-4E67-DD3F-657C0AEF95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555DCE-CDE1-55ED-76F3-68B184289A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1C96A-D801-0749-8CBE-FADC0D5A7B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9416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B3C05C1-C786-A0C7-6AA3-FBDCCF878B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277D1-918B-0546-A665-7316A2BDD166}" type="datetimeFigureOut">
              <a:rPr lang="en-US" smtClean="0"/>
              <a:t>10/26/23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4091795-F84E-FD6A-566F-28418F8C0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D411C3-16F5-95E0-B56A-438588DED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1C96A-D801-0749-8CBE-FADC0D5A7B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7396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F4FBD9-1C49-159A-9F60-AABCB22A02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A83469-06A7-656B-BE30-494E70BEA4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8E1D40-0F28-DE0D-4C39-A922778D4A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1719E1-AE36-9F2E-04C8-3395BFB5EB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277D1-918B-0546-A665-7316A2BDD166}" type="datetimeFigureOut">
              <a:rPr lang="en-US" smtClean="0"/>
              <a:t>10/26/23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110FC1-E9EB-1D99-63F4-CF3C4E9183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B3225F-C195-042C-3E11-501D9818F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1C96A-D801-0749-8CBE-FADC0D5A7B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9080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DC9FE3-790D-89C0-724E-31CE088CA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44A46D1-5BB3-52C4-8D36-DF2029EEBE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D59AAC-52DA-6429-EA50-6C9E1285E7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6A2ABF-64D3-B13A-54B8-9029CBA40D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277D1-918B-0546-A665-7316A2BDD166}" type="datetimeFigureOut">
              <a:rPr lang="en-US" smtClean="0"/>
              <a:t>10/26/23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29B31B-7E33-4581-A1C9-7E494067B2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60C2A0-7869-11FC-C4C2-FBD3B78B9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1C96A-D801-0749-8CBE-FADC0D5A7B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4081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2CD7D5A-C88A-BF26-38B8-A754517A8F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F595AE-8D03-BC4C-93E2-FF0CDB673B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9CBAD7-535A-A97D-6759-5096DCEA18A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1277D1-918B-0546-A665-7316A2BDD166}" type="datetimeFigureOut">
              <a:rPr lang="en-US" smtClean="0"/>
              <a:t>10/26/23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DCF6A4-E055-B80A-19BC-B6771B7FF9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FF41CE-37DF-5BD0-8C83-F9E4D32FA8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A1C96A-D801-0749-8CBE-FADC0D5A7B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5646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426BC8-DF87-FD66-4407-E79B7DAC0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abstraction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08BE3B-05C1-5D8C-2151-2F0455A768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“never write the same thing twice”</a:t>
            </a:r>
          </a:p>
          <a:p>
            <a:pPr lvl="1"/>
            <a:r>
              <a:rPr lang="en-US" dirty="0"/>
              <a:t>that’s too strong, but…</a:t>
            </a:r>
          </a:p>
          <a:p>
            <a:r>
              <a:rPr lang="en-US" dirty="0"/>
              <a:t>Good programmers </a:t>
            </a:r>
            <a:r>
              <a:rPr lang="en-US"/>
              <a:t>hate to </a:t>
            </a:r>
            <a:r>
              <a:rPr lang="en-US" dirty="0"/>
              <a:t>see the same code twice</a:t>
            </a:r>
          </a:p>
          <a:p>
            <a:pPr lvl="1"/>
            <a:r>
              <a:rPr lang="en-US" dirty="0"/>
              <a:t>makes for more code</a:t>
            </a:r>
          </a:p>
          <a:p>
            <a:pPr lvl="1"/>
            <a:r>
              <a:rPr lang="en-US" dirty="0"/>
              <a:t>makes for more bugs</a:t>
            </a:r>
          </a:p>
          <a:p>
            <a:pPr lvl="1"/>
            <a:r>
              <a:rPr lang="en-US" dirty="0"/>
              <a:t>makes for more inconsistencies</a:t>
            </a:r>
          </a:p>
          <a:p>
            <a:r>
              <a:rPr lang="en-US" dirty="0"/>
              <a:t>When we see a pattern</a:t>
            </a:r>
          </a:p>
          <a:p>
            <a:pPr lvl="1">
              <a:buFont typeface="Wingdings" pitchFamily="2" charset="2"/>
              <a:buChar char="à"/>
            </a:pPr>
            <a:r>
              <a:rPr lang="en-US" dirty="0">
                <a:sym typeface="Wingdings" pitchFamily="2" charset="2"/>
              </a:rPr>
              <a:t>we want to develop an abstraction of the pattern</a:t>
            </a:r>
          </a:p>
          <a:p>
            <a:pPr lvl="1"/>
            <a:r>
              <a:rPr lang="en-US" dirty="0">
                <a:sym typeface="Wingdings" pitchFamily="2" charset="2"/>
              </a:rPr>
              <a:t>abstraction is a verb and a noun</a:t>
            </a:r>
          </a:p>
        </p:txBody>
      </p:sp>
    </p:spTree>
    <p:extLst>
      <p:ext uri="{BB962C8B-B14F-4D97-AF65-F5344CB8AC3E}">
        <p14:creationId xmlns:p14="http://schemas.microsoft.com/office/powerpoint/2010/main" val="31270846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AD6D347-B289-F6A4-E1C3-DBDD4EBB18E6}"/>
              </a:ext>
            </a:extLst>
          </p:cNvPr>
          <p:cNvSpPr txBox="1"/>
          <p:nvPr/>
        </p:nvSpPr>
        <p:spPr>
          <a:xfrm>
            <a:off x="599871" y="963038"/>
            <a:ext cx="10992257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onaco" pitchFamily="2" charset="77"/>
              </a:rPr>
              <a:t>(map </a:t>
            </a:r>
            <a:r>
              <a:rPr lang="en-US" dirty="0" err="1">
                <a:latin typeface="Monaco" pitchFamily="2" charset="77"/>
              </a:rPr>
              <a:t>fn</a:t>
            </a:r>
            <a:r>
              <a:rPr lang="en-US" dirty="0">
                <a:latin typeface="Monaco" pitchFamily="2" charset="77"/>
              </a:rPr>
              <a:t> (list x0 x1 ... </a:t>
            </a:r>
            <a:r>
              <a:rPr lang="en-US" dirty="0" err="1">
                <a:latin typeface="Monaco" pitchFamily="2" charset="77"/>
              </a:rPr>
              <a:t>xn</a:t>
            </a:r>
            <a:r>
              <a:rPr lang="en-US" dirty="0">
                <a:latin typeface="Monaco" pitchFamily="2" charset="77"/>
              </a:rPr>
              <a:t>))     </a:t>
            </a:r>
            <a:r>
              <a:rPr lang="en-US" dirty="0">
                <a:latin typeface="Monaco" pitchFamily="2" charset="77"/>
                <a:sym typeface="Wingdings" pitchFamily="2" charset="2"/>
              </a:rPr>
              <a:t></a:t>
            </a:r>
            <a:r>
              <a:rPr lang="en-US" dirty="0">
                <a:latin typeface="Monaco" pitchFamily="2" charset="77"/>
              </a:rPr>
              <a:t>  (list (</a:t>
            </a:r>
            <a:r>
              <a:rPr lang="en-US" dirty="0" err="1">
                <a:latin typeface="Monaco" pitchFamily="2" charset="77"/>
              </a:rPr>
              <a:t>fn</a:t>
            </a:r>
            <a:r>
              <a:rPr lang="en-US" dirty="0">
                <a:latin typeface="Monaco" pitchFamily="2" charset="77"/>
              </a:rPr>
              <a:t> x0) (</a:t>
            </a:r>
            <a:r>
              <a:rPr lang="en-US" dirty="0" err="1">
                <a:latin typeface="Monaco" pitchFamily="2" charset="77"/>
              </a:rPr>
              <a:t>fn</a:t>
            </a:r>
            <a:r>
              <a:rPr lang="en-US" dirty="0">
                <a:latin typeface="Monaco" pitchFamily="2" charset="77"/>
              </a:rPr>
              <a:t> x1) ... (</a:t>
            </a:r>
            <a:r>
              <a:rPr lang="en-US" dirty="0" err="1">
                <a:latin typeface="Monaco" pitchFamily="2" charset="77"/>
              </a:rPr>
              <a:t>fn</a:t>
            </a:r>
            <a:r>
              <a:rPr lang="en-US" dirty="0">
                <a:latin typeface="Monaco" pitchFamily="2" charset="77"/>
              </a:rPr>
              <a:t> </a:t>
            </a:r>
            <a:r>
              <a:rPr lang="en-US" dirty="0" err="1">
                <a:latin typeface="Monaco" pitchFamily="2" charset="77"/>
              </a:rPr>
              <a:t>xn</a:t>
            </a:r>
            <a:r>
              <a:rPr lang="en-US" dirty="0">
                <a:latin typeface="Monaco" pitchFamily="2" charset="77"/>
              </a:rPr>
              <a:t>))</a:t>
            </a:r>
          </a:p>
          <a:p>
            <a:br>
              <a:rPr lang="en-US" dirty="0"/>
            </a:br>
            <a:r>
              <a:rPr lang="en-US" dirty="0"/>
              <a:t>result list has same # elements as argument list</a:t>
            </a:r>
          </a:p>
          <a:p>
            <a:endParaRPr lang="en-US" dirty="0">
              <a:latin typeface="Monaco" pitchFamily="2" charset="77"/>
            </a:endParaRPr>
          </a:p>
          <a:p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latin typeface="Monaco" pitchFamily="2" charset="77"/>
              </a:rPr>
              <a:t>foldr</a:t>
            </a:r>
            <a:r>
              <a:rPr lang="en-US" dirty="0">
                <a:latin typeface="Monaco" pitchFamily="2" charset="77"/>
              </a:rPr>
              <a:t> </a:t>
            </a:r>
            <a:r>
              <a:rPr lang="en-US" dirty="0" err="1">
                <a:latin typeface="Monaco" pitchFamily="2" charset="77"/>
              </a:rPr>
              <a:t>fn</a:t>
            </a:r>
            <a:r>
              <a:rPr lang="en-US" dirty="0">
                <a:latin typeface="Monaco" pitchFamily="2" charset="77"/>
              </a:rPr>
              <a:t> y (list x0 x1 ... </a:t>
            </a:r>
            <a:r>
              <a:rPr lang="en-US" dirty="0" err="1">
                <a:latin typeface="Monaco" pitchFamily="2" charset="77"/>
              </a:rPr>
              <a:t>xn</a:t>
            </a:r>
            <a:r>
              <a:rPr lang="en-US" dirty="0">
                <a:latin typeface="Monaco" pitchFamily="2" charset="77"/>
              </a:rPr>
              <a:t>)) </a:t>
            </a:r>
            <a:r>
              <a:rPr lang="en-US" dirty="0">
                <a:latin typeface="Monaco" pitchFamily="2" charset="77"/>
                <a:sym typeface="Wingdings" pitchFamily="2" charset="2"/>
              </a:rPr>
              <a:t> </a:t>
            </a:r>
            <a:r>
              <a:rPr lang="en-US" dirty="0">
                <a:latin typeface="Monaco" pitchFamily="2" charset="77"/>
              </a:rPr>
              <a:t> (</a:t>
            </a:r>
            <a:r>
              <a:rPr lang="en-US" dirty="0" err="1">
                <a:latin typeface="Monaco" pitchFamily="2" charset="77"/>
              </a:rPr>
              <a:t>fn</a:t>
            </a:r>
            <a:r>
              <a:rPr lang="en-US" dirty="0">
                <a:latin typeface="Monaco" pitchFamily="2" charset="77"/>
              </a:rPr>
              <a:t> x0 (</a:t>
            </a:r>
            <a:r>
              <a:rPr lang="en-US" dirty="0" err="1">
                <a:latin typeface="Monaco" pitchFamily="2" charset="77"/>
              </a:rPr>
              <a:t>fn</a:t>
            </a:r>
            <a:r>
              <a:rPr lang="en-US" dirty="0">
                <a:latin typeface="Monaco" pitchFamily="2" charset="77"/>
              </a:rPr>
              <a:t> x1 ... (</a:t>
            </a:r>
            <a:r>
              <a:rPr lang="en-US" dirty="0" err="1">
                <a:latin typeface="Monaco" pitchFamily="2" charset="77"/>
              </a:rPr>
              <a:t>fn</a:t>
            </a:r>
            <a:r>
              <a:rPr lang="en-US" dirty="0">
                <a:latin typeface="Monaco" pitchFamily="2" charset="77"/>
              </a:rPr>
              <a:t> </a:t>
            </a:r>
            <a:r>
              <a:rPr lang="en-US" dirty="0" err="1">
                <a:latin typeface="Monaco" pitchFamily="2" charset="77"/>
              </a:rPr>
              <a:t>xn</a:t>
            </a:r>
            <a:r>
              <a:rPr lang="en-US" dirty="0">
                <a:latin typeface="Monaco" pitchFamily="2" charset="77"/>
              </a:rPr>
              <a:t> y)))</a:t>
            </a:r>
          </a:p>
          <a:p>
            <a:endParaRPr lang="en-US" dirty="0"/>
          </a:p>
          <a:p>
            <a:r>
              <a:rPr lang="en-US" dirty="0"/>
              <a:t>folds argument list down onto result</a:t>
            </a:r>
            <a:endParaRPr lang="en-US" dirty="0">
              <a:sym typeface="Wingdings" pitchFamily="2" charset="2"/>
            </a:endParaRPr>
          </a:p>
          <a:p>
            <a:endParaRPr lang="en-US" dirty="0">
              <a:latin typeface="Monaco" pitchFamily="2" charset="77"/>
              <a:sym typeface="Wingdings" pitchFamily="2" charset="2"/>
            </a:endParaRPr>
          </a:p>
          <a:p>
            <a:r>
              <a:rPr lang="en-US" dirty="0">
                <a:latin typeface="Monaco" pitchFamily="2" charset="77"/>
                <a:sym typeface="Wingdings" pitchFamily="2" charset="2"/>
              </a:rPr>
              <a:t>(filter </a:t>
            </a:r>
            <a:r>
              <a:rPr lang="en-US" dirty="0" err="1">
                <a:latin typeface="Monaco" pitchFamily="2" charset="77"/>
                <a:sym typeface="Wingdings" pitchFamily="2" charset="2"/>
              </a:rPr>
              <a:t>fn</a:t>
            </a:r>
            <a:r>
              <a:rPr lang="en-US" dirty="0">
                <a:latin typeface="Monaco" pitchFamily="2" charset="77"/>
                <a:sym typeface="Wingdings" pitchFamily="2" charset="2"/>
              </a:rPr>
              <a:t> (list x0 x1 ... </a:t>
            </a:r>
            <a:r>
              <a:rPr lang="en-US" dirty="0" err="1">
                <a:latin typeface="Monaco" pitchFamily="2" charset="77"/>
                <a:sym typeface="Wingdings" pitchFamily="2" charset="2"/>
              </a:rPr>
              <a:t>xn</a:t>
            </a:r>
            <a:r>
              <a:rPr lang="en-US" dirty="0">
                <a:latin typeface="Monaco" pitchFamily="2" charset="77"/>
                <a:sym typeface="Wingdings" pitchFamily="2" charset="2"/>
              </a:rPr>
              <a:t>))   &lt;</a:t>
            </a:r>
            <a:r>
              <a:rPr lang="en-US" dirty="0" err="1">
                <a:latin typeface="Monaco" pitchFamily="2" charset="77"/>
                <a:sym typeface="Wingdings" pitchFamily="2" charset="2"/>
              </a:rPr>
              <a:t>lst</a:t>
            </a:r>
            <a:r>
              <a:rPr lang="en-US" dirty="0">
                <a:latin typeface="Monaco" pitchFamily="2" charset="77"/>
                <a:sym typeface="Wingdings" pitchFamily="2" charset="2"/>
              </a:rPr>
              <a:t>, with only xi for which </a:t>
            </a:r>
            <a:r>
              <a:rPr lang="en-US" dirty="0" err="1">
                <a:latin typeface="Monaco" pitchFamily="2" charset="77"/>
                <a:sym typeface="Wingdings" pitchFamily="2" charset="2"/>
              </a:rPr>
              <a:t>fn</a:t>
            </a:r>
            <a:r>
              <a:rPr lang="en-US" dirty="0">
                <a:latin typeface="Monaco" pitchFamily="2" charset="77"/>
                <a:sym typeface="Wingdings" pitchFamily="2" charset="2"/>
              </a:rPr>
              <a:t> is true&gt;</a:t>
            </a:r>
          </a:p>
          <a:p>
            <a:endParaRPr lang="en-US" dirty="0"/>
          </a:p>
          <a:p>
            <a:r>
              <a:rPr lang="en-US" dirty="0"/>
              <a:t>result list has same elements, possibly fewer</a:t>
            </a:r>
          </a:p>
          <a:p>
            <a:endParaRPr lang="en-US" dirty="0">
              <a:latin typeface="Monaco" pitchFamily="2" charset="77"/>
            </a:endParaRPr>
          </a:p>
          <a:p>
            <a:r>
              <a:rPr lang="en-US" dirty="0">
                <a:latin typeface="Monaco" pitchFamily="2" charset="77"/>
              </a:rPr>
              <a:t>(build-list n </a:t>
            </a:r>
            <a:r>
              <a:rPr lang="en-US" dirty="0" err="1">
                <a:latin typeface="Monaco" pitchFamily="2" charset="77"/>
              </a:rPr>
              <a:t>fn</a:t>
            </a:r>
            <a:r>
              <a:rPr lang="en-US" dirty="0">
                <a:latin typeface="Monaco" pitchFamily="2" charset="77"/>
              </a:rPr>
              <a:t>)                </a:t>
            </a:r>
            <a:r>
              <a:rPr lang="en-US" dirty="0">
                <a:latin typeface="Monaco" pitchFamily="2" charset="77"/>
                <a:sym typeface="Wingdings" pitchFamily="2" charset="2"/>
              </a:rPr>
              <a:t> (list (</a:t>
            </a:r>
            <a:r>
              <a:rPr lang="en-US" dirty="0" err="1">
                <a:latin typeface="Monaco" pitchFamily="2" charset="77"/>
                <a:sym typeface="Wingdings" pitchFamily="2" charset="2"/>
              </a:rPr>
              <a:t>fn</a:t>
            </a:r>
            <a:r>
              <a:rPr lang="en-US" dirty="0">
                <a:latin typeface="Monaco" pitchFamily="2" charset="77"/>
                <a:sym typeface="Wingdings" pitchFamily="2" charset="2"/>
              </a:rPr>
              <a:t> 0) (</a:t>
            </a:r>
            <a:r>
              <a:rPr lang="en-US" dirty="0" err="1">
                <a:latin typeface="Monaco" pitchFamily="2" charset="77"/>
                <a:sym typeface="Wingdings" pitchFamily="2" charset="2"/>
              </a:rPr>
              <a:t>fn</a:t>
            </a:r>
            <a:r>
              <a:rPr lang="en-US" dirty="0">
                <a:latin typeface="Monaco" pitchFamily="2" charset="77"/>
                <a:sym typeface="Wingdings" pitchFamily="2" charset="2"/>
              </a:rPr>
              <a:t> 1) ... (</a:t>
            </a:r>
            <a:r>
              <a:rPr lang="en-US" dirty="0" err="1">
                <a:latin typeface="Monaco" pitchFamily="2" charset="77"/>
                <a:sym typeface="Wingdings" pitchFamily="2" charset="2"/>
              </a:rPr>
              <a:t>fn</a:t>
            </a:r>
            <a:r>
              <a:rPr lang="en-US" dirty="0">
                <a:latin typeface="Monaco" pitchFamily="2" charset="77"/>
                <a:sym typeface="Wingdings" pitchFamily="2" charset="2"/>
              </a:rPr>
              <a:t> n-1))</a:t>
            </a:r>
          </a:p>
          <a:p>
            <a:endParaRPr lang="en-US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result list of n elements</a:t>
            </a:r>
          </a:p>
          <a:p>
            <a:endParaRPr lang="en-US" dirty="0">
              <a:sym typeface="Wingdings" pitchFamily="2" charset="2"/>
            </a:endParaRPr>
          </a:p>
          <a:p>
            <a:endParaRPr lang="en-US" dirty="0">
              <a:latin typeface="Monaco" pitchFamily="2" charset="77"/>
              <a:sym typeface="Wingdings" pitchFamily="2" charset="2"/>
            </a:endParaRPr>
          </a:p>
          <a:p>
            <a:r>
              <a:rPr lang="en-US" dirty="0">
                <a:latin typeface="Monaco" pitchFamily="2" charset="77"/>
                <a:sym typeface="Wingdings" pitchFamily="2" charset="2"/>
              </a:rPr>
              <a:t>(</a:t>
            </a:r>
            <a:r>
              <a:rPr lang="en-US" dirty="0" err="1">
                <a:latin typeface="Monaco" pitchFamily="2" charset="77"/>
                <a:sym typeface="Wingdings" pitchFamily="2" charset="2"/>
              </a:rPr>
              <a:t>andmap</a:t>
            </a:r>
            <a:r>
              <a:rPr lang="en-US" dirty="0">
                <a:latin typeface="Monaco" pitchFamily="2" charset="77"/>
                <a:sym typeface="Wingdings" pitchFamily="2" charset="2"/>
              </a:rPr>
              <a:t> </a:t>
            </a:r>
            <a:r>
              <a:rPr lang="en-US" dirty="0" err="1">
                <a:latin typeface="Monaco" pitchFamily="2" charset="77"/>
                <a:sym typeface="Wingdings" pitchFamily="2" charset="2"/>
              </a:rPr>
              <a:t>fn</a:t>
            </a:r>
            <a:r>
              <a:rPr lang="en-US" dirty="0">
                <a:latin typeface="Monaco" pitchFamily="2" charset="77"/>
                <a:sym typeface="Wingdings" pitchFamily="2" charset="2"/>
              </a:rPr>
              <a:t> (list x0 x1 ... </a:t>
            </a:r>
            <a:r>
              <a:rPr lang="en-US" dirty="0" err="1">
                <a:latin typeface="Monaco" pitchFamily="2" charset="77"/>
                <a:sym typeface="Wingdings" pitchFamily="2" charset="2"/>
              </a:rPr>
              <a:t>xn</a:t>
            </a:r>
            <a:r>
              <a:rPr lang="en-US" dirty="0">
                <a:latin typeface="Monaco" pitchFamily="2" charset="77"/>
                <a:sym typeface="Wingdings" pitchFamily="2" charset="2"/>
              </a:rPr>
              <a:t>))   (and (</a:t>
            </a:r>
            <a:r>
              <a:rPr lang="en-US" dirty="0" err="1">
                <a:latin typeface="Monaco" pitchFamily="2" charset="77"/>
                <a:sym typeface="Wingdings" pitchFamily="2" charset="2"/>
              </a:rPr>
              <a:t>fn</a:t>
            </a:r>
            <a:r>
              <a:rPr lang="en-US" dirty="0">
                <a:latin typeface="Monaco" pitchFamily="2" charset="77"/>
                <a:sym typeface="Wingdings" pitchFamily="2" charset="2"/>
              </a:rPr>
              <a:t> x0) (</a:t>
            </a:r>
            <a:r>
              <a:rPr lang="en-US" dirty="0" err="1">
                <a:latin typeface="Monaco" pitchFamily="2" charset="77"/>
                <a:sym typeface="Wingdings" pitchFamily="2" charset="2"/>
              </a:rPr>
              <a:t>fn</a:t>
            </a:r>
            <a:r>
              <a:rPr lang="en-US" dirty="0">
                <a:latin typeface="Monaco" pitchFamily="2" charset="77"/>
                <a:sym typeface="Wingdings" pitchFamily="2" charset="2"/>
              </a:rPr>
              <a:t> x1) ... (</a:t>
            </a:r>
            <a:r>
              <a:rPr lang="en-US" dirty="0" err="1">
                <a:latin typeface="Monaco" pitchFamily="2" charset="77"/>
                <a:sym typeface="Wingdings" pitchFamily="2" charset="2"/>
              </a:rPr>
              <a:t>fn</a:t>
            </a:r>
            <a:r>
              <a:rPr lang="en-US" dirty="0">
                <a:latin typeface="Monaco" pitchFamily="2" charset="77"/>
                <a:sym typeface="Wingdings" pitchFamily="2" charset="2"/>
              </a:rPr>
              <a:t> </a:t>
            </a:r>
            <a:r>
              <a:rPr lang="en-US" dirty="0" err="1">
                <a:latin typeface="Monaco" pitchFamily="2" charset="77"/>
                <a:sym typeface="Wingdings" pitchFamily="2" charset="2"/>
              </a:rPr>
              <a:t>xn</a:t>
            </a:r>
            <a:r>
              <a:rPr lang="en-US" dirty="0">
                <a:latin typeface="Monaco" pitchFamily="2" charset="77"/>
                <a:sym typeface="Wingdings" pitchFamily="2" charset="2"/>
              </a:rPr>
              <a:t>))</a:t>
            </a:r>
          </a:p>
          <a:p>
            <a:endParaRPr lang="en-US" dirty="0">
              <a:latin typeface="Monaco" pitchFamily="2" charset="77"/>
              <a:sym typeface="Wingdings" pitchFamily="2" charset="2"/>
            </a:endParaRPr>
          </a:p>
          <a:p>
            <a:r>
              <a:rPr lang="en-US" dirty="0">
                <a:latin typeface="Monaco" pitchFamily="2" charset="77"/>
                <a:sym typeface="Wingdings" pitchFamily="2" charset="2"/>
              </a:rPr>
              <a:t>(</a:t>
            </a:r>
            <a:r>
              <a:rPr lang="en-US" dirty="0" err="1">
                <a:latin typeface="Monaco" pitchFamily="2" charset="77"/>
                <a:sym typeface="Wingdings" pitchFamily="2" charset="2"/>
              </a:rPr>
              <a:t>ormap</a:t>
            </a:r>
            <a:r>
              <a:rPr lang="en-US" dirty="0">
                <a:latin typeface="Monaco" pitchFamily="2" charset="77"/>
                <a:sym typeface="Wingdings" pitchFamily="2" charset="2"/>
              </a:rPr>
              <a:t>  </a:t>
            </a:r>
            <a:r>
              <a:rPr lang="en-US" dirty="0" err="1">
                <a:latin typeface="Monaco" pitchFamily="2" charset="77"/>
                <a:sym typeface="Wingdings" pitchFamily="2" charset="2"/>
              </a:rPr>
              <a:t>fn</a:t>
            </a:r>
            <a:r>
              <a:rPr lang="en-US" dirty="0">
                <a:latin typeface="Monaco" pitchFamily="2" charset="77"/>
                <a:sym typeface="Wingdings" pitchFamily="2" charset="2"/>
              </a:rPr>
              <a:t> (list x0 x1 ... </a:t>
            </a:r>
            <a:r>
              <a:rPr lang="en-US" dirty="0" err="1">
                <a:latin typeface="Monaco" pitchFamily="2" charset="77"/>
                <a:sym typeface="Wingdings" pitchFamily="2" charset="2"/>
              </a:rPr>
              <a:t>xn</a:t>
            </a:r>
            <a:r>
              <a:rPr lang="en-US" dirty="0">
                <a:latin typeface="Monaco" pitchFamily="2" charset="77"/>
                <a:sym typeface="Wingdings" pitchFamily="2" charset="2"/>
              </a:rPr>
              <a:t>))   (or (</a:t>
            </a:r>
            <a:r>
              <a:rPr lang="en-US" dirty="0" err="1">
                <a:latin typeface="Monaco" pitchFamily="2" charset="77"/>
                <a:sym typeface="Wingdings" pitchFamily="2" charset="2"/>
              </a:rPr>
              <a:t>fn</a:t>
            </a:r>
            <a:r>
              <a:rPr lang="en-US" dirty="0">
                <a:latin typeface="Monaco" pitchFamily="2" charset="77"/>
                <a:sym typeface="Wingdings" pitchFamily="2" charset="2"/>
              </a:rPr>
              <a:t> x0) (</a:t>
            </a:r>
            <a:r>
              <a:rPr lang="en-US" dirty="0" err="1">
                <a:latin typeface="Monaco" pitchFamily="2" charset="77"/>
                <a:sym typeface="Wingdings" pitchFamily="2" charset="2"/>
              </a:rPr>
              <a:t>fn</a:t>
            </a:r>
            <a:r>
              <a:rPr lang="en-US" dirty="0">
                <a:latin typeface="Monaco" pitchFamily="2" charset="77"/>
                <a:sym typeface="Wingdings" pitchFamily="2" charset="2"/>
              </a:rPr>
              <a:t> x1) ... (</a:t>
            </a:r>
            <a:r>
              <a:rPr lang="en-US" dirty="0" err="1">
                <a:latin typeface="Monaco" pitchFamily="2" charset="77"/>
                <a:sym typeface="Wingdings" pitchFamily="2" charset="2"/>
              </a:rPr>
              <a:t>fn</a:t>
            </a:r>
            <a:r>
              <a:rPr lang="en-US" dirty="0">
                <a:latin typeface="Monaco" pitchFamily="2" charset="77"/>
                <a:sym typeface="Wingdings" pitchFamily="2" charset="2"/>
              </a:rPr>
              <a:t> </a:t>
            </a:r>
            <a:r>
              <a:rPr lang="en-US" dirty="0" err="1">
                <a:latin typeface="Monaco" pitchFamily="2" charset="77"/>
                <a:sym typeface="Wingdings" pitchFamily="2" charset="2"/>
              </a:rPr>
              <a:t>xn</a:t>
            </a:r>
            <a:r>
              <a:rPr lang="en-US" dirty="0">
                <a:latin typeface="Monaco" pitchFamily="2" charset="77"/>
                <a:sym typeface="Wingdings" pitchFamily="2" charset="2"/>
              </a:rPr>
              <a:t>))</a:t>
            </a:r>
            <a:endParaRPr lang="en-US" dirty="0">
              <a:latin typeface="Monaco" pitchFamily="2" charset="7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10B4EF-DD4F-975C-24F8-8A47231D6801}"/>
              </a:ext>
            </a:extLst>
          </p:cNvPr>
          <p:cNvSpPr txBox="1"/>
          <p:nvPr/>
        </p:nvSpPr>
        <p:spPr>
          <a:xfrm>
            <a:off x="7698259" y="467983"/>
            <a:ext cx="43701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links -&gt; language -&gt; end of page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426D2F5-84A5-21AE-EDF4-F25D34EE9487}"/>
              </a:ext>
            </a:extLst>
          </p:cNvPr>
          <p:cNvSpPr txBox="1"/>
          <p:nvPr/>
        </p:nvSpPr>
        <p:spPr>
          <a:xfrm>
            <a:off x="7227912" y="-2198"/>
            <a:ext cx="53108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built-in abstract functions</a:t>
            </a:r>
          </a:p>
        </p:txBody>
      </p:sp>
    </p:spTree>
    <p:extLst>
      <p:ext uri="{BB962C8B-B14F-4D97-AF65-F5344CB8AC3E}">
        <p14:creationId xmlns:p14="http://schemas.microsoft.com/office/powerpoint/2010/main" val="23671656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DC235B3-79DC-E1D9-6DAD-CDC1A51E7D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662" y="534954"/>
            <a:ext cx="10306761" cy="632304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61C815D-8C8F-1B08-66E0-21A713A39A8F}"/>
              </a:ext>
            </a:extLst>
          </p:cNvPr>
          <p:cNvSpPr txBox="1"/>
          <p:nvPr/>
        </p:nvSpPr>
        <p:spPr>
          <a:xfrm>
            <a:off x="7698259" y="467983"/>
            <a:ext cx="43701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links -&gt; language -&gt; end of page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03AE891-3CAD-CB61-36FD-274F27F38EB3}"/>
              </a:ext>
            </a:extLst>
          </p:cNvPr>
          <p:cNvSpPr txBox="1"/>
          <p:nvPr/>
        </p:nvSpPr>
        <p:spPr>
          <a:xfrm>
            <a:off x="7227912" y="-2198"/>
            <a:ext cx="53108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built-in abstract functions</a:t>
            </a:r>
          </a:p>
        </p:txBody>
      </p:sp>
    </p:spTree>
    <p:extLst>
      <p:ext uri="{BB962C8B-B14F-4D97-AF65-F5344CB8AC3E}">
        <p14:creationId xmlns:p14="http://schemas.microsoft.com/office/powerpoint/2010/main" val="19120473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9EE09E8-A312-72F4-90BB-BA1DC97520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703429"/>
            <a:ext cx="7772400" cy="3451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292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A295582-33B3-4C49-AB1E-EAD8CB0355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499542"/>
            <a:ext cx="7772400" cy="3858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8596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69C47A5-CD9D-280D-60F1-5C742F30B4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53009"/>
            <a:ext cx="7772400" cy="6351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5665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CB64C04-DBB5-B2DB-EB65-0ED6F87FEE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870382"/>
            <a:ext cx="7772400" cy="3117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2748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256796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270404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AA4B000-D32F-1664-BC5C-FA3FEB97B4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937" y="374675"/>
            <a:ext cx="7772400" cy="254832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1A9CB17-C559-847B-6876-FCDF2266B4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1199"/>
          <a:stretch/>
        </p:blipFill>
        <p:spPr>
          <a:xfrm>
            <a:off x="893937" y="4815190"/>
            <a:ext cx="7772400" cy="2042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6666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39A31DB-38C5-A428-DB07-12540C513D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698" y="598181"/>
            <a:ext cx="11511302" cy="5661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7153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7D2DF10-A49B-1509-FFCE-8AF2DE8093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065" y="511175"/>
            <a:ext cx="9634254" cy="322056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D02702E-5F5E-9D0A-979D-D441B4A6F770}"/>
              </a:ext>
            </a:extLst>
          </p:cNvPr>
          <p:cNvSpPr txBox="1"/>
          <p:nvPr/>
        </p:nvSpPr>
        <p:spPr>
          <a:xfrm>
            <a:off x="4955059" y="4707924"/>
            <a:ext cx="61660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&gt;n? is called a closure</a:t>
            </a:r>
          </a:p>
          <a:p>
            <a:endParaRPr lang="en-US" dirty="0"/>
          </a:p>
          <a:p>
            <a:r>
              <a:rPr lang="en-US" dirty="0"/>
              <a:t>it “closes over” the parameters and local defines in it’s scope</a:t>
            </a:r>
          </a:p>
        </p:txBody>
      </p:sp>
    </p:spTree>
    <p:extLst>
      <p:ext uri="{BB962C8B-B14F-4D97-AF65-F5344CB8AC3E}">
        <p14:creationId xmlns:p14="http://schemas.microsoft.com/office/powerpoint/2010/main" val="10392210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637FB58-57C7-0D85-09DA-5A2BBDBC85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2471" y="1186181"/>
            <a:ext cx="7772400" cy="404079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79A4701-D10B-7D62-08E7-57BD1FCBA17B}"/>
              </a:ext>
            </a:extLst>
          </p:cNvPr>
          <p:cNvSpPr txBox="1"/>
          <p:nvPr/>
        </p:nvSpPr>
        <p:spPr>
          <a:xfrm>
            <a:off x="6991864" y="2928551"/>
            <a:ext cx="4895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function call replaces n and </a:t>
            </a:r>
            <a:r>
              <a:rPr lang="en-US" dirty="0" err="1"/>
              <a:t>lon</a:t>
            </a:r>
            <a:r>
              <a:rPr lang="en-US" dirty="0"/>
              <a:t> w 3 and (list 1 2 3)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BE8CFF-98E6-05C8-BA5B-FA44800A91CC}"/>
              </a:ext>
            </a:extLst>
          </p:cNvPr>
          <p:cNvSpPr txBox="1"/>
          <p:nvPr/>
        </p:nvSpPr>
        <p:spPr>
          <a:xfrm>
            <a:off x="6995982" y="3726966"/>
            <a:ext cx="4891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local, renames and lifts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9A2329-1C90-8CD0-CD14-FFF3BA6A3446}"/>
              </a:ext>
            </a:extLst>
          </p:cNvPr>
          <p:cNvSpPr txBox="1"/>
          <p:nvPr/>
        </p:nvSpPr>
        <p:spPr>
          <a:xfrm>
            <a:off x="6995982" y="4479214"/>
            <a:ext cx="4891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result is unique copy of &gt;n? that </a:t>
            </a:r>
            <a:r>
              <a:rPr lang="en-US" i="1" dirty="0"/>
              <a:t>closes over </a:t>
            </a:r>
            <a:r>
              <a:rPr lang="en-US" dirty="0"/>
              <a:t>n=3 </a:t>
            </a:r>
          </a:p>
        </p:txBody>
      </p:sp>
    </p:spTree>
    <p:extLst>
      <p:ext uri="{BB962C8B-B14F-4D97-AF65-F5344CB8AC3E}">
        <p14:creationId xmlns:p14="http://schemas.microsoft.com/office/powerpoint/2010/main" val="42880247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4650EEE-C5A7-B65B-0551-9891D2AC8223}"/>
              </a:ext>
            </a:extLst>
          </p:cNvPr>
          <p:cNvSpPr txBox="1"/>
          <p:nvPr/>
        </p:nvSpPr>
        <p:spPr>
          <a:xfrm>
            <a:off x="617838" y="1974715"/>
            <a:ext cx="11392929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onaco" pitchFamily="2" charset="77"/>
              </a:rPr>
              <a:t>(</a:t>
            </a:r>
            <a:r>
              <a:rPr lang="en-US" sz="2400" dirty="0" err="1">
                <a:latin typeface="Monaco" pitchFamily="2" charset="77"/>
              </a:rPr>
              <a:t>listof</a:t>
            </a:r>
            <a:r>
              <a:rPr lang="en-US" sz="2400" dirty="0">
                <a:latin typeface="Monaco" pitchFamily="2" charset="77"/>
              </a:rPr>
              <a:t> &lt;any-type&gt;)       ;means </a:t>
            </a:r>
            <a:r>
              <a:rPr lang="en-US" sz="2400" dirty="0" err="1">
                <a:latin typeface="Monaco" pitchFamily="2" charset="77"/>
              </a:rPr>
              <a:t>ListOfAnyType</a:t>
            </a:r>
            <a:endParaRPr lang="en-US" sz="2400" dirty="0">
              <a:latin typeface="Monaco" pitchFamily="2" charset="77"/>
            </a:endParaRPr>
          </a:p>
          <a:p>
            <a:r>
              <a:rPr lang="en-US" sz="2400" dirty="0">
                <a:latin typeface="Monaco" pitchFamily="2" charset="77"/>
              </a:rPr>
              <a:t>                          ;no need to do the data definition</a:t>
            </a:r>
          </a:p>
          <a:p>
            <a:endParaRPr lang="en-US" sz="2400" dirty="0">
              <a:latin typeface="Monaco" pitchFamily="2" charset="77"/>
            </a:endParaRPr>
          </a:p>
          <a:p>
            <a:endParaRPr lang="en-US" sz="2400" dirty="0">
              <a:latin typeface="Monaco" pitchFamily="2" charset="77"/>
            </a:endParaRPr>
          </a:p>
          <a:p>
            <a:r>
              <a:rPr lang="en-US" sz="2400" dirty="0">
                <a:latin typeface="Monaco" pitchFamily="2" charset="77"/>
              </a:rPr>
              <a:t>X, Y, Z ...               ;type parameters</a:t>
            </a:r>
          </a:p>
          <a:p>
            <a:r>
              <a:rPr lang="en-US" sz="2400" dirty="0">
                <a:latin typeface="Monaco" pitchFamily="2" charset="77"/>
              </a:rPr>
              <a:t>                          ;one letter, starting at X</a:t>
            </a:r>
          </a:p>
          <a:p>
            <a:r>
              <a:rPr lang="en-US" sz="2400" dirty="0">
                <a:latin typeface="Monaco" pitchFamily="2" charset="77"/>
              </a:rPr>
              <a:t>                          ;can be any type, BUT all X in a</a:t>
            </a:r>
          </a:p>
          <a:p>
            <a:r>
              <a:rPr lang="en-US" sz="2400" dirty="0">
                <a:latin typeface="Monaco" pitchFamily="2" charset="77"/>
              </a:rPr>
              <a:t>                          ;given signature are same type</a:t>
            </a:r>
          </a:p>
          <a:p>
            <a:endParaRPr lang="en-US" sz="2400" dirty="0">
              <a:latin typeface="Monaco" pitchFamily="2" charset="77"/>
            </a:endParaRPr>
          </a:p>
          <a:p>
            <a:endParaRPr lang="en-US" sz="2400" dirty="0">
              <a:latin typeface="Monaco" pitchFamily="2" charset="77"/>
            </a:endParaRPr>
          </a:p>
          <a:p>
            <a:r>
              <a:rPr lang="en-US" sz="2400" dirty="0">
                <a:latin typeface="Monaco" pitchFamily="2" charset="77"/>
              </a:rPr>
              <a:t>(&lt;type&gt; ... -&gt; &lt;type&gt;)    ;a function signature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3BBD829-72D4-EC7C-4EA3-E900B6378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3 new </a:t>
            </a:r>
            <a:r>
              <a:rPr lang="en-US" i="1" dirty="0"/>
              <a:t>type expressions</a:t>
            </a:r>
          </a:p>
        </p:txBody>
      </p:sp>
    </p:spTree>
    <p:extLst>
      <p:ext uri="{BB962C8B-B14F-4D97-AF65-F5344CB8AC3E}">
        <p14:creationId xmlns:p14="http://schemas.microsoft.com/office/powerpoint/2010/main" val="12998622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7AC77EC-A162-6E56-9AD7-8D2D52A2C5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598543"/>
            <a:ext cx="7772400" cy="366091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AF32D8B-D241-E971-B2BF-8009D328A011}"/>
              </a:ext>
            </a:extLst>
          </p:cNvPr>
          <p:cNvSpPr txBox="1"/>
          <p:nvPr/>
        </p:nvSpPr>
        <p:spPr>
          <a:xfrm>
            <a:off x="6606746" y="5881816"/>
            <a:ext cx="5585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the built-in one is called map</a:t>
            </a:r>
          </a:p>
        </p:txBody>
      </p:sp>
    </p:spTree>
    <p:extLst>
      <p:ext uri="{BB962C8B-B14F-4D97-AF65-F5344CB8AC3E}">
        <p14:creationId xmlns:p14="http://schemas.microsoft.com/office/powerpoint/2010/main" val="22746955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6AFBAC2-0100-0B2F-1F00-DDE255E3C1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336431"/>
            <a:ext cx="7772400" cy="418513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3E40FEC-BC57-8632-45D2-52A24E8DB625}"/>
              </a:ext>
            </a:extLst>
          </p:cNvPr>
          <p:cNvSpPr txBox="1"/>
          <p:nvPr/>
        </p:nvSpPr>
        <p:spPr>
          <a:xfrm>
            <a:off x="6606746" y="5881816"/>
            <a:ext cx="5585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the built-in one is called filter</a:t>
            </a:r>
          </a:p>
        </p:txBody>
      </p:sp>
    </p:spTree>
    <p:extLst>
      <p:ext uri="{BB962C8B-B14F-4D97-AF65-F5344CB8AC3E}">
        <p14:creationId xmlns:p14="http://schemas.microsoft.com/office/powerpoint/2010/main" val="6180591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3E40FEC-BC57-8632-45D2-52A24E8DB625}"/>
              </a:ext>
            </a:extLst>
          </p:cNvPr>
          <p:cNvSpPr txBox="1"/>
          <p:nvPr/>
        </p:nvSpPr>
        <p:spPr>
          <a:xfrm>
            <a:off x="6606746" y="5881816"/>
            <a:ext cx="5585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the built-in one is called </a:t>
            </a:r>
            <a:r>
              <a:rPr lang="en-US" sz="2800" dirty="0" err="1"/>
              <a:t>foldr</a:t>
            </a:r>
            <a:endParaRPr lang="en-US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18EF6A-6054-DF2B-F889-B37EA366B6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480364"/>
            <a:ext cx="7772400" cy="389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4073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3297</TotalTime>
  <Words>393</Words>
  <Application>Microsoft Macintosh PowerPoint</Application>
  <PresentationFormat>Widescreen</PresentationFormat>
  <Paragraphs>54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Calibri</vt:lpstr>
      <vt:lpstr>Calibri Light</vt:lpstr>
      <vt:lpstr>Monaco</vt:lpstr>
      <vt:lpstr>Wingdings</vt:lpstr>
      <vt:lpstr>Office Theme</vt:lpstr>
      <vt:lpstr>abstraction</vt:lpstr>
      <vt:lpstr>PowerPoint Presentation</vt:lpstr>
      <vt:lpstr>PowerPoint Presentation</vt:lpstr>
      <vt:lpstr>PowerPoint Presentation</vt:lpstr>
      <vt:lpstr>PowerPoint Presentation</vt:lpstr>
      <vt:lpstr>3 new type expressions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Kiczales, Gregor</cp:lastModifiedBy>
  <cp:revision>17</cp:revision>
  <cp:lastPrinted>2023-03-02T17:17:49Z</cp:lastPrinted>
  <dcterms:created xsi:type="dcterms:W3CDTF">2022-10-20T04:51:45Z</dcterms:created>
  <dcterms:modified xsi:type="dcterms:W3CDTF">2023-10-26T19:12:01Z</dcterms:modified>
</cp:coreProperties>
</file>